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6" r:id="rId4"/>
    <p:sldId id="259" r:id="rId5"/>
    <p:sldId id="262" r:id="rId6"/>
    <p:sldId id="260" r:id="rId7"/>
    <p:sldId id="261" r:id="rId8"/>
    <p:sldId id="268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03"/>
    <p:restoredTop sz="94686"/>
  </p:normalViewPr>
  <p:slideViewPr>
    <p:cSldViewPr>
      <p:cViewPr varScale="1">
        <p:scale>
          <a:sx n="137" d="100"/>
          <a:sy n="137" d="100"/>
        </p:scale>
        <p:origin x="2208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765F-D0AC-409E-99D9-34DBF546CB9D}" type="datetimeFigureOut">
              <a:rPr lang="de-DE" smtClean="0"/>
              <a:t>11.04.18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A4E0-EEFC-4631-9421-1E6CAECA09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360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765F-D0AC-409E-99D9-34DBF546CB9D}" type="datetimeFigureOut">
              <a:rPr lang="de-DE" smtClean="0"/>
              <a:t>11.04.18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A4E0-EEFC-4631-9421-1E6CAECA09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743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765F-D0AC-409E-99D9-34DBF546CB9D}" type="datetimeFigureOut">
              <a:rPr lang="de-DE" smtClean="0"/>
              <a:t>11.04.18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A4E0-EEFC-4631-9421-1E6CAECA09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44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765F-D0AC-409E-99D9-34DBF546CB9D}" type="datetimeFigureOut">
              <a:rPr lang="de-DE" smtClean="0"/>
              <a:t>11.04.18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A4E0-EEFC-4631-9421-1E6CAECA09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226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765F-D0AC-409E-99D9-34DBF546CB9D}" type="datetimeFigureOut">
              <a:rPr lang="de-DE" smtClean="0"/>
              <a:t>11.04.18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A4E0-EEFC-4631-9421-1E6CAECA09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681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765F-D0AC-409E-99D9-34DBF546CB9D}" type="datetimeFigureOut">
              <a:rPr lang="de-DE" smtClean="0"/>
              <a:t>11.04.18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A4E0-EEFC-4631-9421-1E6CAECA09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268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765F-D0AC-409E-99D9-34DBF546CB9D}" type="datetimeFigureOut">
              <a:rPr lang="de-DE" smtClean="0"/>
              <a:t>11.04.18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A4E0-EEFC-4631-9421-1E6CAECA09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094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765F-D0AC-409E-99D9-34DBF546CB9D}" type="datetimeFigureOut">
              <a:rPr lang="de-DE" smtClean="0"/>
              <a:t>11.04.18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A4E0-EEFC-4631-9421-1E6CAECA09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538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765F-D0AC-409E-99D9-34DBF546CB9D}" type="datetimeFigureOut">
              <a:rPr lang="de-DE" smtClean="0"/>
              <a:t>11.04.18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A4E0-EEFC-4631-9421-1E6CAECA09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093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765F-D0AC-409E-99D9-34DBF546CB9D}" type="datetimeFigureOut">
              <a:rPr lang="de-DE" smtClean="0"/>
              <a:t>11.04.18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A4E0-EEFC-4631-9421-1E6CAECA09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853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8765F-D0AC-409E-99D9-34DBF546CB9D}" type="datetimeFigureOut">
              <a:rPr lang="de-DE" smtClean="0"/>
              <a:t>11.04.18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A4E0-EEFC-4631-9421-1E6CAECA09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535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8765F-D0AC-409E-99D9-34DBF546CB9D}" type="datetimeFigureOut">
              <a:rPr lang="de-DE" smtClean="0"/>
              <a:t>11.04.18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A4E0-EEFC-4631-9421-1E6CAECA09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719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9.jpeg"/><Relationship Id="rId5" Type="http://schemas.openxmlformats.org/officeDocument/2006/relationships/image" Target="../media/image4.png"/><Relationship Id="rId10" Type="http://schemas.openxmlformats.org/officeDocument/2006/relationships/image" Target="../media/image8.jpe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815125-365D-2047-81BA-160D912AE2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MDR - Freikirchlicher Senderbeauftragter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802E41-AB39-DB45-BF9C-13B754BA8F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Landesverbandskollekte und Reisedienstkollekte 2018-2021</a:t>
            </a:r>
          </a:p>
        </p:txBody>
      </p:sp>
    </p:spTree>
    <p:extLst>
      <p:ext uri="{BB962C8B-B14F-4D97-AF65-F5344CB8AC3E}">
        <p14:creationId xmlns:p14="http://schemas.microsoft.com/office/powerpoint/2010/main" val="323483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Kreuz_neu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5868986"/>
            <a:ext cx="1296144" cy="87238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feld 6"/>
          <p:cNvSpPr txBox="1"/>
          <p:nvPr/>
        </p:nvSpPr>
        <p:spPr>
          <a:xfrm>
            <a:off x="179512" y="188639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Evangelische Freikirchen beim MDR</a:t>
            </a:r>
            <a:endParaRPr lang="de-DE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 descr="Bildergebnis für mdr sachsen studio dresd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71" y="4284642"/>
            <a:ext cx="1995023" cy="1496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4" t="11701" r="45854"/>
          <a:stretch/>
        </p:blipFill>
        <p:spPr bwMode="auto">
          <a:xfrm rot="280347">
            <a:off x="4466602" y="2565528"/>
            <a:ext cx="1928901" cy="3845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5" t="11780" r="45882"/>
          <a:stretch/>
        </p:blipFill>
        <p:spPr bwMode="auto">
          <a:xfrm rot="280347">
            <a:off x="6395502" y="2708965"/>
            <a:ext cx="1925966" cy="3845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http://media101.zgt.de.cdn.thueringer-allgemeine.de/content/17/36/91/5I/1736915ITOMV4DB_V4PAEANJYEYCWEGIFOSYAQ515012016234/D0R000261175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71" y="2713177"/>
            <a:ext cx="3820781" cy="1481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MDR Aufnahmestudio - Foto von A.Schulze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865" y="5141708"/>
            <a:ext cx="2229613" cy="1454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ildergebnis für mdr leipzi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71" y="974805"/>
            <a:ext cx="2491833" cy="1662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Bildergebnis für mdr landesfunkhaus magdebur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285799"/>
            <a:ext cx="2238079" cy="1495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Bildergebnis für mdr landesfunkhaus dresden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8"/>
          <a:stretch/>
        </p:blipFill>
        <p:spPr bwMode="auto">
          <a:xfrm>
            <a:off x="3064007" y="970509"/>
            <a:ext cx="2628292" cy="1659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Logo von MDR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" r="-1"/>
          <a:stretch/>
        </p:blipFill>
        <p:spPr bwMode="auto">
          <a:xfrm>
            <a:off x="319171" y="5882826"/>
            <a:ext cx="2031347" cy="799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feld 12"/>
          <p:cNvSpPr txBox="1"/>
          <p:nvPr/>
        </p:nvSpPr>
        <p:spPr>
          <a:xfrm>
            <a:off x="319171" y="693510"/>
            <a:ext cx="24918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MDR-Sendezentrale Leipzig</a:t>
            </a:r>
          </a:p>
        </p:txBody>
      </p:sp>
      <p:sp>
        <p:nvSpPr>
          <p:cNvPr id="63" name="Textfeld 62"/>
          <p:cNvSpPr txBox="1"/>
          <p:nvPr/>
        </p:nvSpPr>
        <p:spPr>
          <a:xfrm>
            <a:off x="3064007" y="693510"/>
            <a:ext cx="2628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MDR-Landesfunkhaus Dresden</a:t>
            </a:r>
          </a:p>
        </p:txBody>
      </p:sp>
      <p:sp>
        <p:nvSpPr>
          <p:cNvPr id="64" name="Textfeld 63"/>
          <p:cNvSpPr txBox="1"/>
          <p:nvPr/>
        </p:nvSpPr>
        <p:spPr>
          <a:xfrm>
            <a:off x="5921111" y="705516"/>
            <a:ext cx="28775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MDR-Hörfunkzentrale Halle</a:t>
            </a:r>
          </a:p>
        </p:txBody>
      </p:sp>
      <p:sp>
        <p:nvSpPr>
          <p:cNvPr id="65" name="Textfeld 64"/>
          <p:cNvSpPr txBox="1"/>
          <p:nvPr/>
        </p:nvSpPr>
        <p:spPr>
          <a:xfrm>
            <a:off x="1113886" y="2636911"/>
            <a:ext cx="2628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MDR-Landesfunkhaus Erfurt</a:t>
            </a:r>
          </a:p>
        </p:txBody>
      </p:sp>
      <p:sp>
        <p:nvSpPr>
          <p:cNvPr id="66" name="Textfeld 65"/>
          <p:cNvSpPr txBox="1"/>
          <p:nvPr/>
        </p:nvSpPr>
        <p:spPr>
          <a:xfrm>
            <a:off x="2229561" y="4055835"/>
            <a:ext cx="2628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MDR-Landesfunkhaus Magdeburg</a:t>
            </a:r>
          </a:p>
        </p:txBody>
      </p:sp>
      <p:sp>
        <p:nvSpPr>
          <p:cNvPr id="67" name="Textfeld 66"/>
          <p:cNvSpPr txBox="1"/>
          <p:nvPr/>
        </p:nvSpPr>
        <p:spPr>
          <a:xfrm>
            <a:off x="6657865" y="4864709"/>
            <a:ext cx="2229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Aufnahmestudio im LFH Dresden</a:t>
            </a:r>
          </a:p>
        </p:txBody>
      </p:sp>
      <p:pic>
        <p:nvPicPr>
          <p:cNvPr id="10" name="Picture 8" descr="Bildergebnis für tonstudio md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324" y="974805"/>
            <a:ext cx="2942115" cy="1654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B3BD32A-59AC-704C-A143-9FDF922F4A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1909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24CD679-7405-4CD3-A92A-9469F279A59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6"/>
            <a:ext cx="430169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815125-365D-2047-81BA-160D912AE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103" y="640263"/>
            <a:ext cx="3915950" cy="1344975"/>
          </a:xfrm>
        </p:spPr>
        <p:txBody>
          <a:bodyPr>
            <a:normAutofit/>
          </a:bodyPr>
          <a:lstStyle/>
          <a:p>
            <a:r>
              <a:rPr lang="de-DE" sz="3200"/>
              <a:t>MDR - Freikirchlicher Senderbeauftragter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E802E41-AB39-DB45-BF9C-13B754BA8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582" y="2121763"/>
            <a:ext cx="3926618" cy="377301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de-DE" sz="2100"/>
              <a:t>EINZIGER Freikirchlicher Senderbeauftragter in ganz Deutschland!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de-DE" sz="2100"/>
              <a:t>Drei Landesverbände erbringen den Beitrag des Bundes Evangelisch-Freikirchlicher Gemeinden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de-DE" sz="2100"/>
              <a:t>für NOSA ca. 2000€ pro Jahr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de-DE" sz="2100"/>
              <a:t>Gegenfinanzierung aus der Landesverbandskollekte und Reisedienstkollekte</a:t>
            </a:r>
          </a:p>
        </p:txBody>
      </p:sp>
    </p:spTree>
    <p:extLst>
      <p:ext uri="{BB962C8B-B14F-4D97-AF65-F5344CB8AC3E}">
        <p14:creationId xmlns:p14="http://schemas.microsoft.com/office/powerpoint/2010/main" val="1846060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Kreuz_neu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19472"/>
            <a:ext cx="1728192" cy="12813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feld 6"/>
          <p:cNvSpPr txBox="1"/>
          <p:nvPr/>
        </p:nvSpPr>
        <p:spPr>
          <a:xfrm>
            <a:off x="179512" y="188639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Evangelische Freikirchen beim MDR</a:t>
            </a:r>
            <a:endParaRPr lang="de-DE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Logo von MD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" r="-1"/>
          <a:stretch/>
        </p:blipFill>
        <p:spPr bwMode="auto">
          <a:xfrm>
            <a:off x="316439" y="798576"/>
            <a:ext cx="2293416" cy="90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bgerundetes Rechteck 1"/>
          <p:cNvSpPr/>
          <p:nvPr/>
        </p:nvSpPr>
        <p:spPr>
          <a:xfrm>
            <a:off x="3160001" y="2002813"/>
            <a:ext cx="3626083" cy="19971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accent1">
                    <a:lumMod val="75000"/>
                  </a:schemeClr>
                </a:solidFill>
              </a:rPr>
              <a:t>Senderbeauftragte </a:t>
            </a:r>
          </a:p>
          <a:p>
            <a:pPr algn="ctr"/>
            <a:r>
              <a:rPr lang="de-DE" sz="3200" b="1" dirty="0">
                <a:solidFill>
                  <a:schemeClr val="accent1">
                    <a:lumMod val="75000"/>
                  </a:schemeClr>
                </a:solidFill>
              </a:rPr>
              <a:t>beim MDR</a:t>
            </a:r>
          </a:p>
        </p:txBody>
      </p:sp>
      <p:sp>
        <p:nvSpPr>
          <p:cNvPr id="3" name="AutoShape 2" descr="Bildergebnis für senderbeauftragte MDR"/>
          <p:cNvSpPr>
            <a:spLocks noChangeAspect="1" noChangeArrowheads="1"/>
          </p:cNvSpPr>
          <p:nvPr/>
        </p:nvSpPr>
        <p:spPr bwMode="auto">
          <a:xfrm>
            <a:off x="155575" y="-1096963"/>
            <a:ext cx="609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AutoShape 4" descr="Bildergebnis für senderbeauftragte MDR"/>
          <p:cNvSpPr>
            <a:spLocks noChangeAspect="1" noChangeArrowheads="1"/>
          </p:cNvSpPr>
          <p:nvPr/>
        </p:nvSpPr>
        <p:spPr bwMode="auto">
          <a:xfrm>
            <a:off x="307975" y="-944563"/>
            <a:ext cx="609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9" name="AutoShape 6" descr="Bildergebnis für senderbeauftragte MDR"/>
          <p:cNvSpPr>
            <a:spLocks noChangeAspect="1" noChangeArrowheads="1"/>
          </p:cNvSpPr>
          <p:nvPr/>
        </p:nvSpPr>
        <p:spPr bwMode="auto">
          <a:xfrm>
            <a:off x="460375" y="-792163"/>
            <a:ext cx="609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056" name="Picture 8" descr="Ähnliches Fo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794" y="3701696"/>
            <a:ext cx="3265655" cy="18369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0" name="Textfeld 9"/>
          <p:cNvSpPr txBox="1"/>
          <p:nvPr/>
        </p:nvSpPr>
        <p:spPr>
          <a:xfrm>
            <a:off x="3206340" y="5610635"/>
            <a:ext cx="12973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Pfarrer Holger Treutmann</a:t>
            </a:r>
          </a:p>
          <a:p>
            <a:r>
              <a:rPr lang="de-DE" sz="1000" dirty="0"/>
              <a:t>Senderbeauftragter der Ev. Kirchen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4414970" y="5620928"/>
            <a:ext cx="12973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Pastor Michael Schubach</a:t>
            </a:r>
          </a:p>
          <a:p>
            <a:r>
              <a:rPr lang="de-DE" sz="1000" dirty="0"/>
              <a:t>Senderbeauftragter der Ev. Freikirchen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5623019" y="5610634"/>
            <a:ext cx="12973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Pater Bernhard Venzke</a:t>
            </a:r>
          </a:p>
          <a:p>
            <a:r>
              <a:rPr lang="de-DE" sz="1000" dirty="0"/>
              <a:t>Senderbeauftragter der Kath. Kirche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16439" y="2002813"/>
            <a:ext cx="2581288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Kontaktpflege zum Sender</a:t>
            </a:r>
            <a:r>
              <a:rPr lang="de-DE" sz="1400">
                <a:solidFill>
                  <a:schemeClr val="accent1">
                    <a:lumMod val="75000"/>
                  </a:schemeClr>
                </a:solidFill>
              </a:rPr>
              <a:t>, </a:t>
            </a:r>
          </a:p>
          <a:p>
            <a:r>
              <a:rPr lang="de-DE" sz="1400">
                <a:solidFill>
                  <a:schemeClr val="accent1">
                    <a:lumMod val="75000"/>
                  </a:schemeClr>
                </a:solidFill>
              </a:rPr>
              <a:t>v.a</a:t>
            </a:r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. zu den Kirchenredaktionen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in den Landesfunkhäusern </a:t>
            </a:r>
            <a:r>
              <a:rPr lang="de-DE" sz="1200" dirty="0">
                <a:solidFill>
                  <a:schemeClr val="accent1">
                    <a:lumMod val="75000"/>
                  </a:schemeClr>
                </a:solidFill>
              </a:rPr>
              <a:t>(Dresden, Erfurt, Magdeburg)</a:t>
            </a:r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bei MDR Kultur </a:t>
            </a:r>
            <a:r>
              <a:rPr lang="de-DE" sz="1200" dirty="0">
                <a:solidFill>
                  <a:schemeClr val="accent1">
                    <a:lumMod val="75000"/>
                  </a:schemeClr>
                </a:solidFill>
              </a:rPr>
              <a:t>(Halle)</a:t>
            </a:r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beim Fernsehen </a:t>
            </a:r>
            <a:r>
              <a:rPr lang="de-DE" sz="1200" dirty="0">
                <a:solidFill>
                  <a:schemeClr val="accent1">
                    <a:lumMod val="75000"/>
                  </a:schemeClr>
                </a:solidFill>
              </a:rPr>
              <a:t>(Leipzig)</a:t>
            </a:r>
            <a:endParaRPr lang="de-DE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316439" y="3514981"/>
            <a:ext cx="2594446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Inhaltliche Verantwortung aller kirchlichen Sendungen (Verkündigungssendungen) gegenüber dem MDR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316438" y="4595101"/>
            <a:ext cx="2594446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Interessenvertretung und Repräsentation der Kirchen </a:t>
            </a:r>
          </a:p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beim Sender</a:t>
            </a:r>
          </a:p>
        </p:txBody>
      </p:sp>
      <p:sp>
        <p:nvSpPr>
          <p:cNvPr id="24" name="Textfeld 23"/>
          <p:cNvSpPr txBox="1"/>
          <p:nvPr/>
        </p:nvSpPr>
        <p:spPr>
          <a:xfrm rot="803693">
            <a:off x="4253737" y="1054118"/>
            <a:ext cx="4394068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FF0000"/>
                </a:solidFill>
              </a:rPr>
              <a:t>Was tun die Senderbeauftragten </a:t>
            </a:r>
          </a:p>
          <a:p>
            <a:pPr algn="ctr"/>
            <a:r>
              <a:rPr lang="de-DE" sz="2800" b="1" dirty="0">
                <a:solidFill>
                  <a:srgbClr val="FF0000"/>
                </a:solidFill>
              </a:rPr>
              <a:t>beim MDR und wer sind sie?</a:t>
            </a:r>
          </a:p>
        </p:txBody>
      </p:sp>
    </p:spTree>
    <p:extLst>
      <p:ext uri="{BB962C8B-B14F-4D97-AF65-F5344CB8AC3E}">
        <p14:creationId xmlns:p14="http://schemas.microsoft.com/office/powerpoint/2010/main" val="180543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Kreuz_neu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19472"/>
            <a:ext cx="1728192" cy="12813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7057102" y="1838071"/>
            <a:ext cx="1885315" cy="2326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de-DE" sz="1200" b="1" dirty="0">
                <a:solidFill>
                  <a:srgbClr val="365F91"/>
                </a:solidFill>
                <a:effectLst/>
                <a:latin typeface="Calibri"/>
                <a:ea typeface="Times New Roman"/>
                <a:cs typeface="Tahoma"/>
              </a:rPr>
              <a:t>Der Senderbeauftragte	  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de-DE" sz="800" dirty="0">
                <a:solidFill>
                  <a:srgbClr val="365F91"/>
                </a:solidFill>
                <a:effectLst/>
                <a:latin typeface="Calibri"/>
                <a:ea typeface="Times New Roman"/>
                <a:cs typeface="Tahoma"/>
              </a:rPr>
              <a:t> 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de-DE" sz="800" b="1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Pastor Michael Schubach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de-DE" sz="400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 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de-DE" sz="800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Buchenweg 6 | 09387 Jahnsdorf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de-DE" sz="400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 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800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Tel.: +49 371 30687055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800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Fax: +49 371 30687056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800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Mobil: +49 170 4710910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400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 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800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Mail: </a:t>
            </a:r>
            <a:r>
              <a:rPr lang="en-US" sz="800" u="sng" dirty="0"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/>
                <a:cs typeface="Tahoma"/>
              </a:rPr>
              <a:t>mschubach@baptisten.de</a:t>
            </a:r>
            <a:endParaRPr lang="de-DE" sz="1000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800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 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de-DE" sz="800" b="1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Kathrin Posdzich</a:t>
            </a:r>
            <a:r>
              <a:rPr lang="de-DE" sz="800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 | Mitarbeiterin Büro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de-DE" sz="400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 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de-DE" sz="800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Tel.: +49 375 287144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de-DE" sz="400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 </a:t>
            </a:r>
            <a:endParaRPr lang="de-DE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de-DE" sz="800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Mail: </a:t>
            </a:r>
            <a:r>
              <a:rPr lang="de-DE" sz="800" u="sng" dirty="0">
                <a:solidFill>
                  <a:srgbClr val="365F91"/>
                </a:solidFill>
                <a:effectLst/>
                <a:latin typeface="Calibri"/>
                <a:ea typeface="Calibri"/>
                <a:cs typeface="Tahoma"/>
              </a:rPr>
              <a:t>Kathrin.Posdzich@emk.de</a:t>
            </a:r>
            <a:endParaRPr lang="de-DE" sz="1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79512" y="188639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Evangelische Freikirchen beim MDR</a:t>
            </a:r>
            <a:endParaRPr lang="de-DE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Logo von MD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" r="-1"/>
          <a:stretch/>
        </p:blipFill>
        <p:spPr bwMode="auto">
          <a:xfrm>
            <a:off x="262360" y="650305"/>
            <a:ext cx="2813727" cy="110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ildergebnis für logo md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60" y="1838071"/>
            <a:ext cx="1768055" cy="99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ildergebnis für logo md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54" y="2924944"/>
            <a:ext cx="1781465" cy="100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ildergebnis für logo md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54" y="4047976"/>
            <a:ext cx="1781465" cy="100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ildergebnis für logo md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51" y="5157192"/>
            <a:ext cx="1781464" cy="66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ildergebnis für logo mdr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8" t="34199" r="14199" b="39464"/>
          <a:stretch/>
        </p:blipFill>
        <p:spPr bwMode="auto">
          <a:xfrm>
            <a:off x="236654" y="5949280"/>
            <a:ext cx="3498078" cy="73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2165830" y="1979918"/>
            <a:ext cx="4752257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1 Sendewoche pro Monat (Sonntag-Samstag) „Wort zum Tag“ </a:t>
            </a:r>
          </a:p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mit freikirchlichen Autoren </a:t>
            </a:r>
          </a:p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aus Sachsen, Sachsen-Anhalt u. Thüringen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2165829" y="3164371"/>
            <a:ext cx="4752257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1 Sendewoche pro Monat (Sonntag-Samstag) „Wort zum Tag“ </a:t>
            </a:r>
          </a:p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mit freikirchlichen Autoren aus Sachsen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2190569" y="4179681"/>
            <a:ext cx="4752257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1 Sendewoche pro Monat (Sonntag-Samstag) „Augenblick mal“ + „Gedanken zur Nacht“ </a:t>
            </a:r>
          </a:p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mit freikirchlichen Autoren aus Thüringen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2190569" y="5229606"/>
            <a:ext cx="4752257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1 Sendewoche pro Monat (Sonntag-Samstag) „Angedacht“ </a:t>
            </a:r>
          </a:p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mit freikirchlichen Autoren aus Sachsen-Anhalt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3869019" y="5951739"/>
            <a:ext cx="5090497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1 freikirchlicher Fernsehgottesdienst pro Jahr aus dem Sendegebiet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Möglichkeit für Sendungen wie „Glaubwürdig“ oder „Nah dran“ </a:t>
            </a:r>
          </a:p>
        </p:txBody>
      </p:sp>
      <p:sp>
        <p:nvSpPr>
          <p:cNvPr id="2" name="Textfeld 1"/>
          <p:cNvSpPr txBox="1"/>
          <p:nvPr/>
        </p:nvSpPr>
        <p:spPr>
          <a:xfrm rot="284294">
            <a:off x="3573693" y="722641"/>
            <a:ext cx="3375596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FF0000"/>
                </a:solidFill>
              </a:rPr>
              <a:t>Was tun Freikirchen </a:t>
            </a:r>
          </a:p>
          <a:p>
            <a:pPr algn="ctr"/>
            <a:r>
              <a:rPr lang="de-DE" sz="2800" b="1" dirty="0">
                <a:solidFill>
                  <a:srgbClr val="FF0000"/>
                </a:solidFill>
              </a:rPr>
              <a:t>beim MDR?</a:t>
            </a:r>
          </a:p>
        </p:txBody>
      </p:sp>
    </p:spTree>
    <p:extLst>
      <p:ext uri="{BB962C8B-B14F-4D97-AF65-F5344CB8AC3E}">
        <p14:creationId xmlns:p14="http://schemas.microsoft.com/office/powerpoint/2010/main" val="16301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Kreuz_neu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19472"/>
            <a:ext cx="1728192" cy="12813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feld 6"/>
          <p:cNvSpPr txBox="1"/>
          <p:nvPr/>
        </p:nvSpPr>
        <p:spPr>
          <a:xfrm>
            <a:off x="179512" y="188639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Evangelische Freikirchen beim MDR</a:t>
            </a:r>
            <a:endParaRPr lang="de-DE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AutoShape 2" descr="Bildergebnis für senderbeauftragte MDR"/>
          <p:cNvSpPr>
            <a:spLocks noChangeAspect="1" noChangeArrowheads="1"/>
          </p:cNvSpPr>
          <p:nvPr/>
        </p:nvSpPr>
        <p:spPr bwMode="auto">
          <a:xfrm>
            <a:off x="155575" y="-1096963"/>
            <a:ext cx="609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AutoShape 4" descr="Bildergebnis für senderbeauftragte MDR"/>
          <p:cNvSpPr>
            <a:spLocks noChangeAspect="1" noChangeArrowheads="1"/>
          </p:cNvSpPr>
          <p:nvPr/>
        </p:nvSpPr>
        <p:spPr bwMode="auto">
          <a:xfrm>
            <a:off x="307975" y="-944563"/>
            <a:ext cx="609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9" name="AutoShape 6" descr="Bildergebnis für senderbeauftragte MDR"/>
          <p:cNvSpPr>
            <a:spLocks noChangeAspect="1" noChangeArrowheads="1"/>
          </p:cNvSpPr>
          <p:nvPr/>
        </p:nvSpPr>
        <p:spPr bwMode="auto">
          <a:xfrm>
            <a:off x="460375" y="-792163"/>
            <a:ext cx="609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6" name="Textfeld 25"/>
          <p:cNvSpPr txBox="1"/>
          <p:nvPr/>
        </p:nvSpPr>
        <p:spPr>
          <a:xfrm>
            <a:off x="5280675" y="2277266"/>
            <a:ext cx="289101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Leitung des freikirchlichen Rundfunkausschusses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307975" y="3866319"/>
            <a:ext cx="2899560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Interessenvertretung und Repräsentation der Freikirchen </a:t>
            </a:r>
          </a:p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beim Sender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1449673" y="2234438"/>
            <a:ext cx="2899560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Redaktion &amp; Begleitung der monatlichen freikirchlichen Rundfunkgottesdienste 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304015" y="3141344"/>
            <a:ext cx="289956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Autorenpflege (Andachtensprecher):</a:t>
            </a:r>
          </a:p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Gewinnen, Schulen, Begleiten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464963" y="4918342"/>
            <a:ext cx="289101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Vorbereitung &amp; Durchführung </a:t>
            </a:r>
          </a:p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des jährlichen Fernsehgottesdienstes</a:t>
            </a:r>
          </a:p>
        </p:txBody>
      </p:sp>
      <p:cxnSp>
        <p:nvCxnSpPr>
          <p:cNvPr id="12" name="Gerade Verbindung 11"/>
          <p:cNvCxnSpPr>
            <a:stCxn id="2" idx="0"/>
            <a:endCxn id="19" idx="3"/>
          </p:cNvCxnSpPr>
          <p:nvPr/>
        </p:nvCxnSpPr>
        <p:spPr>
          <a:xfrm flipH="1" flipV="1">
            <a:off x="4349233" y="2603770"/>
            <a:ext cx="514067" cy="609206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>
            <a:endCxn id="20" idx="3"/>
          </p:cNvCxnSpPr>
          <p:nvPr/>
        </p:nvCxnSpPr>
        <p:spPr>
          <a:xfrm flipH="1" flipV="1">
            <a:off x="3203575" y="3402954"/>
            <a:ext cx="238404" cy="107155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35"/>
          <p:cNvCxnSpPr>
            <a:endCxn id="18" idx="3"/>
          </p:cNvCxnSpPr>
          <p:nvPr/>
        </p:nvCxnSpPr>
        <p:spPr>
          <a:xfrm flipH="1">
            <a:off x="3207535" y="4164711"/>
            <a:ext cx="234444" cy="7094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38"/>
          <p:cNvCxnSpPr>
            <a:endCxn id="28" idx="3"/>
          </p:cNvCxnSpPr>
          <p:nvPr/>
        </p:nvCxnSpPr>
        <p:spPr>
          <a:xfrm flipH="1">
            <a:off x="3355975" y="4519661"/>
            <a:ext cx="567953" cy="660291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41"/>
          <p:cNvCxnSpPr>
            <a:endCxn id="31" idx="0"/>
          </p:cNvCxnSpPr>
          <p:nvPr/>
        </p:nvCxnSpPr>
        <p:spPr>
          <a:xfrm>
            <a:off x="5724128" y="4519661"/>
            <a:ext cx="888386" cy="921901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44"/>
          <p:cNvCxnSpPr>
            <a:endCxn id="26" idx="2"/>
          </p:cNvCxnSpPr>
          <p:nvPr/>
        </p:nvCxnSpPr>
        <p:spPr>
          <a:xfrm flipV="1">
            <a:off x="5652120" y="2800486"/>
            <a:ext cx="1074061" cy="41249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feld 28"/>
          <p:cNvSpPr txBox="1"/>
          <p:nvPr/>
        </p:nvSpPr>
        <p:spPr>
          <a:xfrm rot="21364069">
            <a:off x="199090" y="741720"/>
            <a:ext cx="3375596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FF0000"/>
                </a:solidFill>
              </a:rPr>
              <a:t>Was tut ein Freikirchlicher </a:t>
            </a:r>
          </a:p>
          <a:p>
            <a:pPr algn="ctr"/>
            <a:r>
              <a:rPr lang="de-DE" sz="2800" b="1" dirty="0">
                <a:solidFill>
                  <a:srgbClr val="FF0000"/>
                </a:solidFill>
              </a:rPr>
              <a:t>Senderbeauftragter?</a:t>
            </a:r>
          </a:p>
        </p:txBody>
      </p:sp>
      <p:sp>
        <p:nvSpPr>
          <p:cNvPr id="56" name="Textfeld 55"/>
          <p:cNvSpPr txBox="1"/>
          <p:nvPr/>
        </p:nvSpPr>
        <p:spPr>
          <a:xfrm>
            <a:off x="6733910" y="3510109"/>
            <a:ext cx="230091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Redaktion &amp; Begleitung der </a:t>
            </a:r>
          </a:p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„Worte zum Tag“ in Sachsen</a:t>
            </a:r>
          </a:p>
        </p:txBody>
      </p:sp>
      <p:sp>
        <p:nvSpPr>
          <p:cNvPr id="57" name="Textfeld 56"/>
          <p:cNvSpPr txBox="1"/>
          <p:nvPr/>
        </p:nvSpPr>
        <p:spPr>
          <a:xfrm>
            <a:off x="6574879" y="4603584"/>
            <a:ext cx="2300916" cy="4924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Eigene Sendungen </a:t>
            </a:r>
            <a:r>
              <a:rPr lang="de-DE" sz="1200" dirty="0">
                <a:solidFill>
                  <a:schemeClr val="accent1">
                    <a:lumMod val="75000"/>
                  </a:schemeClr>
                </a:solidFill>
              </a:rPr>
              <a:t>(Heiligabend, Karfreitag, Silvester)</a:t>
            </a:r>
          </a:p>
        </p:txBody>
      </p:sp>
      <p:cxnSp>
        <p:nvCxnSpPr>
          <p:cNvPr id="58" name="Gerade Verbindung 57"/>
          <p:cNvCxnSpPr>
            <a:stCxn id="56" idx="1"/>
          </p:cNvCxnSpPr>
          <p:nvPr/>
        </p:nvCxnSpPr>
        <p:spPr>
          <a:xfrm flipH="1">
            <a:off x="6284621" y="3771719"/>
            <a:ext cx="449289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60"/>
          <p:cNvCxnSpPr>
            <a:stCxn id="57" idx="1"/>
          </p:cNvCxnSpPr>
          <p:nvPr/>
        </p:nvCxnSpPr>
        <p:spPr>
          <a:xfrm flipH="1" flipV="1">
            <a:off x="6251575" y="4437112"/>
            <a:ext cx="323304" cy="412694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Abgerundetes Rechteck 1"/>
          <p:cNvSpPr/>
          <p:nvPr/>
        </p:nvSpPr>
        <p:spPr>
          <a:xfrm>
            <a:off x="3441979" y="3212976"/>
            <a:ext cx="2842642" cy="1306685"/>
          </a:xfrm>
          <a:prstGeom prst="roundRect">
            <a:avLst/>
          </a:prstGeom>
          <a:solidFill>
            <a:schemeClr val="lt1">
              <a:alpha val="56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accent1">
                    <a:lumMod val="75000"/>
                  </a:schemeClr>
                </a:solidFill>
              </a:rPr>
              <a:t>Senderbeauftragter </a:t>
            </a:r>
          </a:p>
          <a:p>
            <a:pPr algn="ctr"/>
            <a:r>
              <a:rPr lang="de-DE" sz="2000" b="1" dirty="0">
                <a:solidFill>
                  <a:schemeClr val="accent1">
                    <a:lumMod val="75000"/>
                  </a:schemeClr>
                </a:solidFill>
              </a:rPr>
              <a:t>der Ev. Freikirchen </a:t>
            </a:r>
          </a:p>
          <a:p>
            <a:pPr algn="ctr"/>
            <a:r>
              <a:rPr lang="de-DE" sz="2000" b="1" dirty="0">
                <a:solidFill>
                  <a:schemeClr val="accent1">
                    <a:lumMod val="75000"/>
                  </a:schemeClr>
                </a:solidFill>
              </a:rPr>
              <a:t>beim MDR</a:t>
            </a:r>
          </a:p>
        </p:txBody>
      </p:sp>
      <p:sp>
        <p:nvSpPr>
          <p:cNvPr id="122" name="Textfeld 121"/>
          <p:cNvSpPr txBox="1"/>
          <p:nvPr/>
        </p:nvSpPr>
        <p:spPr>
          <a:xfrm>
            <a:off x="727190" y="5764727"/>
            <a:ext cx="289101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Organisieren </a:t>
            </a:r>
          </a:p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von Schulungen und Empfängen</a:t>
            </a:r>
          </a:p>
        </p:txBody>
      </p:sp>
      <p:cxnSp>
        <p:nvCxnSpPr>
          <p:cNvPr id="123" name="Gerade Verbindung 122"/>
          <p:cNvCxnSpPr>
            <a:stCxn id="2" idx="2"/>
            <a:endCxn id="122" idx="3"/>
          </p:cNvCxnSpPr>
          <p:nvPr/>
        </p:nvCxnSpPr>
        <p:spPr>
          <a:xfrm flipH="1">
            <a:off x="3618202" y="4519661"/>
            <a:ext cx="1245098" cy="1506676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feld 30"/>
          <p:cNvSpPr txBox="1"/>
          <p:nvPr/>
        </p:nvSpPr>
        <p:spPr>
          <a:xfrm>
            <a:off x="4349233" y="5441562"/>
            <a:ext cx="4526561" cy="1169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Mitarbeit in der AG III der VEF (AG Rundfunk)</a:t>
            </a:r>
          </a:p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mit Medienbeauftragten aller Anstalten der ARD + ZDF + Bibel-TV + ERF + Radio M u.a.)</a:t>
            </a:r>
          </a:p>
          <a:p>
            <a:r>
              <a:rPr lang="de-DE" sz="1400" dirty="0">
                <a:solidFill>
                  <a:schemeClr val="accent1">
                    <a:lumMod val="75000"/>
                  </a:schemeClr>
                </a:solidFill>
              </a:rPr>
              <a:t>und Treffen der evangelischen Medienbeauftragten aus Deutschland, Österreich und Schweiz </a:t>
            </a:r>
          </a:p>
        </p:txBody>
      </p:sp>
    </p:spTree>
    <p:extLst>
      <p:ext uri="{BB962C8B-B14F-4D97-AF65-F5344CB8AC3E}">
        <p14:creationId xmlns:p14="http://schemas.microsoft.com/office/powerpoint/2010/main" val="373039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rafik 50" descr="Kreuz_neu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19472"/>
            <a:ext cx="1728192" cy="12813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feld 6"/>
          <p:cNvSpPr txBox="1"/>
          <p:nvPr/>
        </p:nvSpPr>
        <p:spPr>
          <a:xfrm>
            <a:off x="179512" y="188639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Evangelische Freikirchen beim MDR</a:t>
            </a:r>
            <a:endParaRPr lang="de-DE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AutoShape 2" descr="Bildergebnis für senderbeauftragte MDR"/>
          <p:cNvSpPr>
            <a:spLocks noChangeAspect="1" noChangeArrowheads="1"/>
          </p:cNvSpPr>
          <p:nvPr/>
        </p:nvSpPr>
        <p:spPr bwMode="auto">
          <a:xfrm>
            <a:off x="155575" y="-1096963"/>
            <a:ext cx="609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AutoShape 4" descr="Bildergebnis für senderbeauftragte MDR"/>
          <p:cNvSpPr>
            <a:spLocks noChangeAspect="1" noChangeArrowheads="1"/>
          </p:cNvSpPr>
          <p:nvPr/>
        </p:nvSpPr>
        <p:spPr bwMode="auto">
          <a:xfrm>
            <a:off x="307975" y="-944563"/>
            <a:ext cx="609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9" name="AutoShape 6" descr="Bildergebnis für senderbeauftragte MDR"/>
          <p:cNvSpPr>
            <a:spLocks noChangeAspect="1" noChangeArrowheads="1"/>
          </p:cNvSpPr>
          <p:nvPr/>
        </p:nvSpPr>
        <p:spPr bwMode="auto">
          <a:xfrm>
            <a:off x="460375" y="-792163"/>
            <a:ext cx="609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" name="Abgerundetes Rechteck 7"/>
          <p:cNvSpPr/>
          <p:nvPr/>
        </p:nvSpPr>
        <p:spPr>
          <a:xfrm>
            <a:off x="274026" y="678408"/>
            <a:ext cx="5234078" cy="2637651"/>
          </a:xfrm>
          <a:prstGeom prst="roundRect">
            <a:avLst>
              <a:gd name="adj" fmla="val 1016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accent1">
                    <a:lumMod val="75000"/>
                  </a:schemeClr>
                </a:solidFill>
              </a:rPr>
              <a:t>Freikirchlicher Rundfunkausschuss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50000"/>
                  </a:schemeClr>
                </a:solidFill>
              </a:rPr>
              <a:t>Alt-Katholische Kirche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50000"/>
                  </a:schemeClr>
                </a:solidFill>
              </a:rPr>
              <a:t>Bund Evangelisch-Freikirchlicher Gemeinden (BEFG)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50000"/>
                  </a:schemeClr>
                </a:solidFill>
              </a:rPr>
              <a:t>Bund Freier Evangelischer Gemeinden (BFeG)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50000"/>
                  </a:schemeClr>
                </a:solidFill>
              </a:rPr>
              <a:t>Bund Freikirchlicher Pfingstgemeinden (BFP)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50000"/>
                  </a:schemeClr>
                </a:solidFill>
              </a:rPr>
              <a:t>Evangelische Brüderunität – Herrnhuter Brüdergemeine (EBU)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50000"/>
                  </a:schemeClr>
                </a:solidFill>
              </a:rPr>
              <a:t>Evangelisch-Lutherische Freikirche (ELFK)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50000"/>
                  </a:schemeClr>
                </a:solidFill>
              </a:rPr>
              <a:t>Evangelisch-methodistische Kirche (EmK)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50000"/>
                  </a:schemeClr>
                </a:solidFill>
              </a:rPr>
              <a:t>Evangelisch-reformierte Kirche (ERK)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50000"/>
                  </a:schemeClr>
                </a:solidFill>
              </a:rPr>
              <a:t>Freikirche der Siebenten-Tags-Adventisten (STA)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accent1">
                    <a:lumMod val="50000"/>
                  </a:schemeClr>
                </a:solidFill>
              </a:rPr>
              <a:t>Selbstständige Evangelisch-Lutherische Kirche (SELK)</a:t>
            </a:r>
          </a:p>
        </p:txBody>
      </p:sp>
      <p:sp>
        <p:nvSpPr>
          <p:cNvPr id="29" name="Textfeld 28"/>
          <p:cNvSpPr txBox="1"/>
          <p:nvPr/>
        </p:nvSpPr>
        <p:spPr>
          <a:xfrm rot="479708">
            <a:off x="5409296" y="876234"/>
            <a:ext cx="3375596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FF0000"/>
                </a:solidFill>
              </a:rPr>
              <a:t>Struktur der freikirchlichen Rundfunkarbeit </a:t>
            </a:r>
          </a:p>
          <a:p>
            <a:pPr algn="ctr"/>
            <a:r>
              <a:rPr lang="de-DE" sz="2800" b="1" dirty="0">
                <a:solidFill>
                  <a:srgbClr val="FF0000"/>
                </a:solidFill>
              </a:rPr>
              <a:t>beim MDR</a:t>
            </a:r>
          </a:p>
        </p:txBody>
      </p:sp>
      <p:sp>
        <p:nvSpPr>
          <p:cNvPr id="30" name="Abgerundetes Rechteck 29"/>
          <p:cNvSpPr/>
          <p:nvPr/>
        </p:nvSpPr>
        <p:spPr>
          <a:xfrm>
            <a:off x="3342986" y="3410258"/>
            <a:ext cx="2656185" cy="7878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Rundfunkbeauftragter </a:t>
            </a:r>
          </a:p>
          <a:p>
            <a:pPr algn="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für Sachsen</a:t>
            </a:r>
          </a:p>
        </p:txBody>
      </p:sp>
      <p:sp>
        <p:nvSpPr>
          <p:cNvPr id="32" name="Abgerundetes Rechteck 31"/>
          <p:cNvSpPr/>
          <p:nvPr/>
        </p:nvSpPr>
        <p:spPr>
          <a:xfrm>
            <a:off x="3342984" y="4295197"/>
            <a:ext cx="2656185" cy="7878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Rundfunkbeauftragter</a:t>
            </a:r>
            <a:r>
              <a:rPr lang="de-DE" b="1" dirty="0">
                <a:solidFill>
                  <a:srgbClr val="FF0000"/>
                </a:solidFill>
              </a:rPr>
              <a:t>*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für Thüringen</a:t>
            </a:r>
          </a:p>
        </p:txBody>
      </p:sp>
      <p:sp>
        <p:nvSpPr>
          <p:cNvPr id="34" name="Abgerundetes Rechteck 33"/>
          <p:cNvSpPr/>
          <p:nvPr/>
        </p:nvSpPr>
        <p:spPr>
          <a:xfrm>
            <a:off x="3342983" y="5233402"/>
            <a:ext cx="2656185" cy="7878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Rundfunkbeauftragter</a:t>
            </a:r>
            <a:r>
              <a:rPr lang="de-DE" b="1" dirty="0">
                <a:solidFill>
                  <a:srgbClr val="FF0000"/>
                </a:solidFill>
              </a:rPr>
              <a:t>*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für Sachsen-Anhalt</a:t>
            </a:r>
          </a:p>
        </p:txBody>
      </p:sp>
      <p:sp>
        <p:nvSpPr>
          <p:cNvPr id="35" name="Abgerundetes Rechteck 34"/>
          <p:cNvSpPr/>
          <p:nvPr/>
        </p:nvSpPr>
        <p:spPr>
          <a:xfrm>
            <a:off x="6238585" y="3422718"/>
            <a:ext cx="2656185" cy="8724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Rundfunkbeauftragte </a:t>
            </a:r>
          </a:p>
          <a:p>
            <a:pPr algn="ct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jeder Kirche des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</a:rPr>
              <a:t>freik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. RF-Ausschusses</a:t>
            </a:r>
            <a:r>
              <a:rPr lang="de-DE" b="1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342985" y="6244876"/>
            <a:ext cx="2656185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accent1">
                    <a:lumMod val="75000"/>
                  </a:schemeClr>
                </a:solidFill>
              </a:rPr>
              <a:t>verantworten die RF-Andachten </a:t>
            </a:r>
          </a:p>
          <a:p>
            <a:pPr algn="ctr"/>
            <a:r>
              <a:rPr lang="de-DE" sz="1400" b="1" dirty="0">
                <a:solidFill>
                  <a:schemeClr val="accent1">
                    <a:lumMod val="75000"/>
                  </a:schemeClr>
                </a:solidFill>
              </a:rPr>
              <a:t>im jeweiligen Landesfunkhaus</a:t>
            </a:r>
          </a:p>
        </p:txBody>
      </p:sp>
      <p:sp>
        <p:nvSpPr>
          <p:cNvPr id="38" name="Textfeld 37"/>
          <p:cNvSpPr txBox="1"/>
          <p:nvPr/>
        </p:nvSpPr>
        <p:spPr>
          <a:xfrm>
            <a:off x="6251575" y="5383100"/>
            <a:ext cx="2656185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accent1">
                    <a:lumMod val="75000"/>
                  </a:schemeClr>
                </a:solidFill>
              </a:rPr>
              <a:t>organisieren die „Austragungsorte“ der Rundfunkgottesdienste </a:t>
            </a:r>
          </a:p>
          <a:p>
            <a:pPr algn="ctr"/>
            <a:r>
              <a:rPr lang="de-DE" sz="1400" b="1" dirty="0">
                <a:solidFill>
                  <a:schemeClr val="accent1">
                    <a:lumMod val="75000"/>
                  </a:schemeClr>
                </a:solidFill>
              </a:rPr>
              <a:t>und sind Ansprechpartner </a:t>
            </a:r>
          </a:p>
          <a:p>
            <a:pPr algn="ctr"/>
            <a:r>
              <a:rPr lang="de-DE" sz="1400" b="1" dirty="0">
                <a:solidFill>
                  <a:schemeClr val="accent1">
                    <a:lumMod val="75000"/>
                  </a:schemeClr>
                </a:solidFill>
              </a:rPr>
              <a:t>für den Senderbeauftragten </a:t>
            </a:r>
          </a:p>
          <a:p>
            <a:pPr algn="ctr"/>
            <a:r>
              <a:rPr lang="de-DE" sz="1400" b="1" dirty="0">
                <a:solidFill>
                  <a:schemeClr val="accent1">
                    <a:lumMod val="75000"/>
                  </a:schemeClr>
                </a:solidFill>
              </a:rPr>
              <a:t>bei evtl. Problemen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370041" y="6244876"/>
            <a:ext cx="2656185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accent1">
                    <a:lumMod val="75000"/>
                  </a:schemeClr>
                </a:solidFill>
              </a:rPr>
              <a:t>Gesamtverantwortung gegenüber dem Sender</a:t>
            </a:r>
          </a:p>
        </p:txBody>
      </p:sp>
      <p:cxnSp>
        <p:nvCxnSpPr>
          <p:cNvPr id="14" name="Gerade Verbindung mit Pfeil 13"/>
          <p:cNvCxnSpPr>
            <a:stCxn id="2" idx="2"/>
            <a:endCxn id="41" idx="0"/>
          </p:cNvCxnSpPr>
          <p:nvPr/>
        </p:nvCxnSpPr>
        <p:spPr>
          <a:xfrm>
            <a:off x="1698134" y="6021289"/>
            <a:ext cx="0" cy="223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/>
          <p:cNvCxnSpPr>
            <a:stCxn id="34" idx="2"/>
            <a:endCxn id="11" idx="0"/>
          </p:cNvCxnSpPr>
          <p:nvPr/>
        </p:nvCxnSpPr>
        <p:spPr>
          <a:xfrm>
            <a:off x="4671076" y="6021289"/>
            <a:ext cx="2" cy="223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mit Pfeil 43"/>
          <p:cNvCxnSpPr>
            <a:stCxn id="35" idx="2"/>
            <a:endCxn id="38" idx="0"/>
          </p:cNvCxnSpPr>
          <p:nvPr/>
        </p:nvCxnSpPr>
        <p:spPr>
          <a:xfrm>
            <a:off x="7566678" y="4295197"/>
            <a:ext cx="12990" cy="10879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Abgerundetes Rechteck 1"/>
          <p:cNvSpPr/>
          <p:nvPr/>
        </p:nvSpPr>
        <p:spPr>
          <a:xfrm>
            <a:off x="276813" y="3410259"/>
            <a:ext cx="2842642" cy="2611030"/>
          </a:xfrm>
          <a:prstGeom prst="roundRect">
            <a:avLst>
              <a:gd name="adj" fmla="val 1330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Senderbeauftragter </a:t>
            </a:r>
          </a:p>
          <a:p>
            <a:pPr algn="ct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der Ev. Freikirchen </a:t>
            </a:r>
          </a:p>
          <a:p>
            <a:pPr algn="ctr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beim MDR</a:t>
            </a:r>
          </a:p>
        </p:txBody>
      </p:sp>
      <p:sp>
        <p:nvSpPr>
          <p:cNvPr id="37" name="Abgerundetes Rechteck 36"/>
          <p:cNvSpPr/>
          <p:nvPr/>
        </p:nvSpPr>
        <p:spPr>
          <a:xfrm>
            <a:off x="2398498" y="3847240"/>
            <a:ext cx="1584176" cy="2914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Personalunion</a:t>
            </a:r>
          </a:p>
        </p:txBody>
      </p:sp>
      <p:pic>
        <p:nvPicPr>
          <p:cNvPr id="52" name="Picture 6" descr="Bildergebnis für logo md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651" y="3847240"/>
            <a:ext cx="494076" cy="2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Bildergebnis für logo md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715774"/>
            <a:ext cx="494076" cy="2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Bildergebnis für logo md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619" y="5661248"/>
            <a:ext cx="417125" cy="24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Logo von MDR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" r="-1"/>
          <a:stretch/>
        </p:blipFill>
        <p:spPr bwMode="auto">
          <a:xfrm>
            <a:off x="478174" y="3582221"/>
            <a:ext cx="1357521" cy="53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Bildergebnis für logo md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5552623"/>
            <a:ext cx="490911" cy="27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2" descr="Bildergebnis für logo mdr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8" t="34199" r="14199" b="39464"/>
          <a:stretch/>
        </p:blipFill>
        <p:spPr bwMode="auto">
          <a:xfrm>
            <a:off x="468657" y="5281530"/>
            <a:ext cx="971262" cy="20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feld 57"/>
          <p:cNvSpPr txBox="1"/>
          <p:nvPr/>
        </p:nvSpPr>
        <p:spPr>
          <a:xfrm>
            <a:off x="7812360" y="5004531"/>
            <a:ext cx="12264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rgbClr val="FF0000"/>
                </a:solidFill>
              </a:rPr>
              <a:t>*Ehrenamtliche</a:t>
            </a:r>
          </a:p>
        </p:txBody>
      </p:sp>
    </p:spTree>
    <p:extLst>
      <p:ext uri="{BB962C8B-B14F-4D97-AF65-F5344CB8AC3E}">
        <p14:creationId xmlns:p14="http://schemas.microsoft.com/office/powerpoint/2010/main" val="259911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727987-A3FE-BD41-9A76-49D646592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791595A1-1262-5841-B51F-8B5145E21A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045" y="1600200"/>
            <a:ext cx="6417909" cy="4525963"/>
          </a:xfrm>
        </p:spPr>
      </p:pic>
    </p:spTree>
    <p:extLst>
      <p:ext uri="{BB962C8B-B14F-4D97-AF65-F5344CB8AC3E}">
        <p14:creationId xmlns:p14="http://schemas.microsoft.com/office/powerpoint/2010/main" val="391953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500</Words>
  <Application>Microsoft Macintosh PowerPoint</Application>
  <PresentationFormat>Bildschirmpräsentation (4:3)</PresentationFormat>
  <Paragraphs>120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Tahoma</vt:lpstr>
      <vt:lpstr>Times New Roman</vt:lpstr>
      <vt:lpstr>Wingdings</vt:lpstr>
      <vt:lpstr>Larissa</vt:lpstr>
      <vt:lpstr>MDR - Freikirchlicher Senderbeauftragter</vt:lpstr>
      <vt:lpstr>PowerPoint-Präsentation</vt:lpstr>
      <vt:lpstr>MDR - Freikirchlicher Senderbeauftragter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 Schubach</dc:creator>
  <cp:lastModifiedBy>Jürgen Tischler</cp:lastModifiedBy>
  <cp:revision>52</cp:revision>
  <dcterms:created xsi:type="dcterms:W3CDTF">2018-01-31T10:38:00Z</dcterms:created>
  <dcterms:modified xsi:type="dcterms:W3CDTF">2018-04-11T12:00:19Z</dcterms:modified>
</cp:coreProperties>
</file>